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34"/>
  </p:notesMasterIdLst>
  <p:handoutMasterIdLst>
    <p:handoutMasterId r:id="rId35"/>
  </p:handoutMasterIdLst>
  <p:sldIdLst>
    <p:sldId id="257" r:id="rId5"/>
    <p:sldId id="258" r:id="rId6"/>
    <p:sldId id="259" r:id="rId7"/>
    <p:sldId id="260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62" r:id="rId30"/>
    <p:sldId id="263" r:id="rId31"/>
    <p:sldId id="264" r:id="rId32"/>
    <p:sldId id="265" r:id="rId33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257"/>
            <p14:sldId id="258"/>
            <p14:sldId id="259"/>
            <p14:sldId id="260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9" autoAdjust="0"/>
    <p:restoredTop sz="94249" autoAdjust="0"/>
  </p:normalViewPr>
  <p:slideViewPr>
    <p:cSldViewPr snapToGrid="0">
      <p:cViewPr varScale="1">
        <p:scale>
          <a:sx n="81" d="100"/>
          <a:sy n="81" d="100"/>
        </p:scale>
        <p:origin x="739" y="53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7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A4D74626-4C52-483E-9413-2A4730A7865D}" type="slidenum">
              <a:rPr lang="en-US"/>
              <a:pPr/>
              <a:t>13</a:t>
            </a:fld>
            <a:endParaRPr lang="en-U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66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20768DC6-B8E7-46AA-981D-1DDB90586709}" type="slidenum">
              <a:rPr lang="en-US"/>
              <a:pPr/>
              <a:t>14</a:t>
            </a:fld>
            <a:endParaRPr lang="en-U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67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99F70312-B1CD-46B9-9D94-875DD174C7AB}" type="slidenum">
              <a:rPr lang="en-US"/>
              <a:pPr/>
              <a:t>15</a:t>
            </a:fld>
            <a:endParaRPr lang="en-US"/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1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2597FF53-9FB8-459D-B915-665096FF12E4}" type="slidenum">
              <a:rPr lang="en-US"/>
              <a:pPr/>
              <a:t>16</a:t>
            </a:fld>
            <a:endParaRPr lang="en-US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29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B0D96A9E-0708-404E-8443-9B1AA128B7EE}" type="slidenum">
              <a:rPr lang="en-US"/>
              <a:pPr/>
              <a:t>17</a:t>
            </a:fld>
            <a:endParaRPr lang="en-US"/>
          </a:p>
        </p:txBody>
      </p:sp>
      <p:sp>
        <p:nvSpPr>
          <p:cNvPr id="36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14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8CAF6F0E-0A8D-4CF7-A416-BD27179B8032}" type="slidenum">
              <a:rPr lang="en-US"/>
              <a:pPr/>
              <a:t>18</a:t>
            </a:fld>
            <a:endParaRPr lang="en-US"/>
          </a:p>
        </p:txBody>
      </p:sp>
      <p:sp>
        <p:nvSpPr>
          <p:cNvPr id="362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54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FD9D4F70-91A9-4CC0-A367-1C2FBE01D658}" type="slidenum">
              <a:rPr lang="en-US"/>
              <a:pPr/>
              <a:t>19</a:t>
            </a:fld>
            <a:endParaRPr lang="en-US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63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6E086B4B-7383-4E3F-BAFB-AFBC7E76750E}" type="slidenum">
              <a:rPr lang="en-US"/>
              <a:pPr/>
              <a:t>20</a:t>
            </a:fld>
            <a:endParaRPr lang="en-US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09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0F8BAA13-827D-4CC1-8CFE-A0BE7E10EB38}" type="slidenum">
              <a:rPr lang="en-US"/>
              <a:pPr/>
              <a:t>21</a:t>
            </a:fld>
            <a:endParaRPr lang="en-US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65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883583C6-8B51-479F-AE8A-30042BF4B3CC}" type="slidenum">
              <a:rPr lang="en-US"/>
              <a:pPr/>
              <a:t>22</a:t>
            </a:fld>
            <a:endParaRPr lang="en-US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84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49F7EFA7-8D2B-4DE1-B484-0E685E8F5D79}" type="slidenum">
              <a:rPr lang="en-US"/>
              <a:pPr/>
              <a:t>5</a:t>
            </a:fld>
            <a:endParaRPr lang="en-US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5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46B51350-DD6F-4198-A312-7925662B0807}" type="slidenum">
              <a:rPr lang="en-US"/>
              <a:pPr/>
              <a:t>23</a:t>
            </a:fld>
            <a:endParaRPr lang="en-US"/>
          </a:p>
        </p:txBody>
      </p:sp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87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081B2E1D-2FCF-4CEA-AA87-2604A15E463C}" type="slidenum">
              <a:rPr lang="en-US"/>
              <a:pPr/>
              <a:t>24</a:t>
            </a:fld>
            <a:endParaRPr lang="en-US"/>
          </a:p>
        </p:txBody>
      </p:sp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60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83EDECD2-E972-4E97-AF9F-F2FF5D09FF1F}" type="slidenum">
              <a:rPr lang="en-US"/>
              <a:pPr/>
              <a:t>25</a:t>
            </a:fld>
            <a:endParaRPr lang="en-US"/>
          </a:p>
        </p:txBody>
      </p:sp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24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5B8A6C39-E079-418D-89FD-5BE9187022BD}" type="slidenum">
              <a:rPr lang="en-US"/>
              <a:pPr/>
              <a:t>6</a:t>
            </a:fld>
            <a:endParaRPr lang="en-US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1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360D46F0-F014-4A94-BB8E-850D4DB58CC6}" type="slidenum">
              <a:rPr lang="en-US"/>
              <a:pPr/>
              <a:t>7</a:t>
            </a:fld>
            <a:endParaRPr lang="en-US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77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02AF085A-DE2A-442F-9295-05742C948FE6}" type="slidenum">
              <a:rPr lang="en-US"/>
              <a:pPr/>
              <a:t>8</a:t>
            </a:fld>
            <a:endParaRPr lang="en-US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71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75B19B76-1AF6-449A-B6DD-D26D34A730F5}" type="slidenum">
              <a:rPr lang="en-US"/>
              <a:pPr/>
              <a:t>9</a:t>
            </a:fld>
            <a:endParaRPr lang="en-US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9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C5AF7169-4AE6-4BA0-999F-118C62E2D21E}" type="slidenum">
              <a:rPr lang="en-US"/>
              <a:pPr/>
              <a:t>10</a:t>
            </a:fld>
            <a:endParaRPr lang="en-US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60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3DCB896E-072D-41FD-9A09-1D064B88B738}" type="slidenum">
              <a:rPr lang="en-US"/>
              <a:pPr/>
              <a:t>11</a:t>
            </a:fld>
            <a:endParaRPr lang="en-US"/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40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792F32AB-470B-41CA-B9F3-7D3AF450047A}" type="slidenum">
              <a:rPr lang="en-US"/>
              <a:pPr/>
              <a:t>12</a:t>
            </a:fld>
            <a:endParaRPr 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9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2884E60-9935-4C94-C83F-8A17E29F92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864" y="50215"/>
            <a:ext cx="1472133" cy="1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FC5C-89B3-91B4-DDDF-8061B1B39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55302-5D4A-37B8-AB30-349CD13927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08BD9-AC63-2D50-3B12-FBC0E860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4762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565178-4E2E-92E2-03AB-296C334921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270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6537B-1220-BFD8-2AEA-74EE880403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941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2FF7B-3D38-87EF-79B8-141215463E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941" y="-2786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28F42-C4BB-5CCC-D37C-2FD6EBCA05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72B7E-8446-C266-C188-6F26B42EE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3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90AB1-350E-8302-6236-A81641023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5A9F8-B4CB-884F-BB69-658179636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47D7A-CB0C-0E87-02A2-46AE102DCC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21437" y="75543"/>
            <a:ext cx="1470560" cy="13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AE6E-66E6-0CBA-0535-F1CCF409B9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69447-BE09-A312-A5E4-D814D1507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4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88DC6-2D85-73C6-311B-D8A082496E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C3883-F038-23D4-CBA3-04C862509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39C9D-F543-7E39-E1A1-67A1187E7C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16058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DB65F-FE40-D9F7-738B-AE427EA54D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1176" y="-24446"/>
            <a:ext cx="1140823" cy="11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D02F6-DCF7-DAE9-85B9-9944F944B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4D3AD-E4A5-21C8-8BDB-5FBA46C3F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0366" y="1"/>
            <a:ext cx="1101634" cy="11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678C3-56FB-0508-5AED-AC1CEF948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C1D59-3DB1-49A4-7834-D463A1612B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1FD8D-A7D1-E632-498D-A2DEBD80C6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73967" y="-84512"/>
            <a:ext cx="1487553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83A5E-8B19-310B-8AE5-29459F822C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0216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3B8D9-BACD-B1A6-EFCF-E4175989D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68" y="1"/>
            <a:ext cx="1152941" cy="1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61A15-FF3E-D475-68D5-CEA211DFF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6172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1E25A-8699-3AD3-4EBB-7E4469BBD5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5316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8B768-EAD6-3CC0-C557-D8E57DA6B6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0792-A42D-30B8-6682-4417A44B76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188720" cy="12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3A347-BE8E-B62F-9E30-DC6F03276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2540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CF1D4-4F14-1861-0384-12994591C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1CA2F-924E-AE11-12BB-ABBEC20B85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8200" y="44964"/>
            <a:ext cx="1193800" cy="1108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9AD8-8822-D85D-0707-FBEEC8E087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4124" y="3960"/>
            <a:ext cx="1194765" cy="11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0F3F0-0B2A-30F2-5108-FBA2B74842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4514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84D95-A3AF-8F02-0DE3-9E8837F3AA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914400" y="6324600"/>
            <a:ext cx="9042400" cy="25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872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E0CE-D09D-13D8-9868-3B5B197D0F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9183" y="62243"/>
            <a:ext cx="1262817" cy="11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C693C5-DD98-AC19-3152-F9560029DF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2264" y="28577"/>
            <a:ext cx="1194920" cy="1109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7948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FBDFD6-79DA-D6BE-0448-96C8DCC17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47948"/>
            <a:ext cx="1194920" cy="1109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F7E10-430C-4E25-987A-D9E8ADAA77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370A5-1740-3ABE-F0A5-C7BCD001E4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  <p:sldLayoutId id="2147483759" r:id="rId4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00" y="3562815"/>
            <a:ext cx="6769100" cy="17526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Week 5: Relational Database </a:t>
            </a:r>
          </a:p>
          <a:p>
            <a:r>
              <a:rPr lang="en-US" dirty="0">
                <a:latin typeface="Arial" charset="0"/>
              </a:rPr>
              <a:t>(Part 2)</a:t>
            </a:r>
            <a:endParaRPr lang="en-US" dirty="0"/>
          </a:p>
        </p:txBody>
      </p:sp>
      <p:sp>
        <p:nvSpPr>
          <p:cNvPr id="5" name="Text Box 6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3913188" y="2241361"/>
            <a:ext cx="67548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800" dirty="0"/>
              <a:t>Database Systems</a:t>
            </a:r>
          </a:p>
          <a:p>
            <a:r>
              <a:rPr lang="en-US" sz="1400"/>
              <a:t>AICT005-4-1-Database Systems (version1)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2729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1143000"/>
          </a:xfrm>
        </p:spPr>
        <p:txBody>
          <a:bodyPr/>
          <a:lstStyle/>
          <a:p>
            <a:r>
              <a:rPr lang="en-US"/>
              <a:t>The 1:M Relationship (continued)</a:t>
            </a:r>
          </a:p>
        </p:txBody>
      </p:sp>
      <p:pic>
        <p:nvPicPr>
          <p:cNvPr id="246798" name="Picture 14" descr="Fig03-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00200"/>
            <a:ext cx="5799138" cy="426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262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1:1 Relationship</a:t>
            </a:r>
          </a:p>
        </p:txBody>
      </p:sp>
      <p:sp>
        <p:nvSpPr>
          <p:cNvPr id="28979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One entity can be related to only one other entity, and vice versa</a:t>
            </a:r>
          </a:p>
          <a:p>
            <a:pPr>
              <a:lnSpc>
                <a:spcPct val="90000"/>
              </a:lnSpc>
            </a:pPr>
            <a:r>
              <a:rPr lang="en-US"/>
              <a:t>Sometimes means that entity components were not defined properly</a:t>
            </a:r>
          </a:p>
          <a:p>
            <a:pPr>
              <a:lnSpc>
                <a:spcPct val="90000"/>
              </a:lnSpc>
            </a:pPr>
            <a:r>
              <a:rPr lang="en-US"/>
              <a:t>Could indicate that two entities actually belong in the same table</a:t>
            </a:r>
          </a:p>
          <a:p>
            <a:pPr>
              <a:lnSpc>
                <a:spcPct val="90000"/>
              </a:lnSpc>
            </a:pPr>
            <a:r>
              <a:rPr lang="en-US"/>
              <a:t>As rare as 1:1 relationships should be, certain conditions absolutely require their use</a:t>
            </a:r>
          </a:p>
        </p:txBody>
      </p:sp>
    </p:spTree>
    <p:extLst>
      <p:ext uri="{BB962C8B-B14F-4D97-AF65-F5344CB8AC3E}">
        <p14:creationId xmlns:p14="http://schemas.microsoft.com/office/powerpoint/2010/main" val="129775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1:1 Relationship (continued)</a:t>
            </a:r>
          </a:p>
        </p:txBody>
      </p:sp>
      <p:pic>
        <p:nvPicPr>
          <p:cNvPr id="235532" name="Picture 12" descr="Fig03-2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1800" y="2209801"/>
            <a:ext cx="6248400" cy="31527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891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9144000" cy="1143000"/>
          </a:xfrm>
        </p:spPr>
        <p:txBody>
          <a:bodyPr/>
          <a:lstStyle/>
          <a:p>
            <a:r>
              <a:rPr lang="en-US"/>
              <a:t>The 1:1 Relationship (continued)</a:t>
            </a:r>
          </a:p>
        </p:txBody>
      </p:sp>
      <p:pic>
        <p:nvPicPr>
          <p:cNvPr id="237581" name="Picture 13" descr="Fig03-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1295400"/>
            <a:ext cx="4227513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52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M:N Relationship</a:t>
            </a:r>
          </a:p>
        </p:txBody>
      </p:sp>
      <p:sp>
        <p:nvSpPr>
          <p:cNvPr id="24883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Can be implemented by breaking it up to produce a set of 1:M relationships</a:t>
            </a:r>
          </a:p>
          <a:p>
            <a:r>
              <a:rPr lang="en-US"/>
              <a:t>Can avoid problems inherent to M:N relationship by creating a composite entity or bridge entity</a:t>
            </a:r>
          </a:p>
        </p:txBody>
      </p:sp>
    </p:spTree>
    <p:extLst>
      <p:ext uri="{BB962C8B-B14F-4D97-AF65-F5344CB8AC3E}">
        <p14:creationId xmlns:p14="http://schemas.microsoft.com/office/powerpoint/2010/main" val="2906232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M:N Relationship (continued)</a:t>
            </a:r>
          </a:p>
        </p:txBody>
      </p:sp>
      <p:pic>
        <p:nvPicPr>
          <p:cNvPr id="249867" name="Picture 11" descr="Fig03-2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600" y="2209800"/>
            <a:ext cx="5486400" cy="35179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810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M:N Relationship (continued)</a:t>
            </a:r>
          </a:p>
        </p:txBody>
      </p:sp>
      <p:pic>
        <p:nvPicPr>
          <p:cNvPr id="250894" name="Picture 14" descr="Tbl03-0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1400" y="1752600"/>
            <a:ext cx="5257800" cy="4191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8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The M:N Relationship (continued)</a:t>
            </a:r>
          </a:p>
        </p:txBody>
      </p:sp>
      <p:pic>
        <p:nvPicPr>
          <p:cNvPr id="251918" name="Picture 14" descr="Fig03-2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1752600"/>
            <a:ext cx="7467600" cy="411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007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4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533400"/>
            <a:ext cx="7772400" cy="1143000"/>
          </a:xfrm>
        </p:spPr>
        <p:txBody>
          <a:bodyPr>
            <a:normAutofit/>
          </a:bodyPr>
          <a:lstStyle/>
          <a:p>
            <a:r>
              <a:rPr lang="en-US"/>
              <a:t>The M:N Relationship (continued)</a:t>
            </a:r>
          </a:p>
        </p:txBody>
      </p:sp>
      <p:sp>
        <p:nvSpPr>
          <p:cNvPr id="276485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8288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Implementation of a composite entity</a:t>
            </a:r>
          </a:p>
          <a:p>
            <a:pPr>
              <a:lnSpc>
                <a:spcPct val="90000"/>
              </a:lnSpc>
            </a:pPr>
            <a:r>
              <a:rPr lang="en-US"/>
              <a:t>Yields required M:N to 1:M conversion</a:t>
            </a:r>
          </a:p>
          <a:p>
            <a:pPr>
              <a:lnSpc>
                <a:spcPct val="90000"/>
              </a:lnSpc>
            </a:pPr>
            <a:r>
              <a:rPr lang="en-US"/>
              <a:t>Composite entity table must contain at least the primary keys of original tables</a:t>
            </a:r>
          </a:p>
          <a:p>
            <a:pPr>
              <a:lnSpc>
                <a:spcPct val="90000"/>
              </a:lnSpc>
            </a:pPr>
            <a:r>
              <a:rPr lang="en-US"/>
              <a:t>Linking table contains multiple occurrences of the foreign key values</a:t>
            </a:r>
          </a:p>
          <a:p>
            <a:pPr>
              <a:lnSpc>
                <a:spcPct val="90000"/>
              </a:lnSpc>
            </a:pPr>
            <a:r>
              <a:rPr lang="en-US"/>
              <a:t>Additional attributes may be assigned as needed</a:t>
            </a:r>
          </a:p>
        </p:txBody>
      </p:sp>
    </p:spTree>
    <p:extLst>
      <p:ext uri="{BB962C8B-B14F-4D97-AF65-F5344CB8AC3E}">
        <p14:creationId xmlns:p14="http://schemas.microsoft.com/office/powerpoint/2010/main" val="2420494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914400"/>
          </a:xfrm>
        </p:spPr>
        <p:txBody>
          <a:bodyPr>
            <a:normAutofit/>
          </a:bodyPr>
          <a:lstStyle/>
          <a:p>
            <a:r>
              <a:rPr lang="en-US"/>
              <a:t>The M:N Relationship (continued)</a:t>
            </a:r>
          </a:p>
        </p:txBody>
      </p:sp>
      <p:pic>
        <p:nvPicPr>
          <p:cNvPr id="252944" name="Picture 16" descr="Fig03-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1600201"/>
            <a:ext cx="6557962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935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3665" y="1697038"/>
            <a:ext cx="8229600" cy="4525962"/>
          </a:xfrm>
        </p:spPr>
        <p:txBody>
          <a:bodyPr/>
          <a:lstStyle/>
          <a:p>
            <a:r>
              <a:rPr lang="en-US" dirty="0"/>
              <a:t>Relationship within the relational model</a:t>
            </a:r>
          </a:p>
          <a:p>
            <a:pPr lvl="1"/>
            <a:r>
              <a:rPr lang="en-US" dirty="0"/>
              <a:t>1:1</a:t>
            </a:r>
          </a:p>
          <a:p>
            <a:pPr lvl="1"/>
            <a:r>
              <a:rPr lang="en-US" dirty="0"/>
              <a:t>1:M</a:t>
            </a:r>
          </a:p>
          <a:p>
            <a:pPr lvl="1"/>
            <a:r>
              <a:rPr lang="en-US" dirty="0"/>
              <a:t>M:N</a:t>
            </a:r>
          </a:p>
          <a:p>
            <a:r>
              <a:rPr lang="en-US" dirty="0"/>
              <a:t>Resolving M:N relationship</a:t>
            </a:r>
          </a:p>
          <a:p>
            <a:endParaRPr lang="en-US" dirty="0"/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1867" y="346114"/>
            <a:ext cx="58464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Topic &amp; Structure of The Lesson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270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762000"/>
          </a:xfrm>
        </p:spPr>
        <p:txBody>
          <a:bodyPr>
            <a:normAutofit/>
          </a:bodyPr>
          <a:lstStyle/>
          <a:p>
            <a:r>
              <a:rPr lang="en-US"/>
              <a:t>The M:N Relationship (continued)</a:t>
            </a:r>
          </a:p>
        </p:txBody>
      </p:sp>
      <p:pic>
        <p:nvPicPr>
          <p:cNvPr id="253966" name="Picture 14" descr="Fig03-27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0401" y="1905000"/>
            <a:ext cx="5724525" cy="40386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762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M:N Relationship (continued)</a:t>
            </a:r>
          </a:p>
        </p:txBody>
      </p:sp>
      <p:pic>
        <p:nvPicPr>
          <p:cNvPr id="254991" name="Picture 15" descr="Fig03-28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19476" y="1600200"/>
            <a:ext cx="5343525" cy="44196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089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M:N Relationship (continued)</a:t>
            </a:r>
          </a:p>
        </p:txBody>
      </p:sp>
      <p:pic>
        <p:nvPicPr>
          <p:cNvPr id="256014" name="Picture 14" descr="Fig03-29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1828801"/>
            <a:ext cx="6705600" cy="41767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962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Redundancy Revisited</a:t>
            </a:r>
          </a:p>
        </p:txBody>
      </p:sp>
      <p:sp>
        <p:nvSpPr>
          <p:cNvPr id="27750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 redundancy leads to data anomalies</a:t>
            </a:r>
          </a:p>
          <a:p>
            <a:pPr lvl="1"/>
            <a:r>
              <a:rPr lang="en-US"/>
              <a:t>Such anomalies can destroy the effectiveness of the database</a:t>
            </a:r>
          </a:p>
          <a:p>
            <a:r>
              <a:rPr lang="en-US"/>
              <a:t>Foreign keys</a:t>
            </a:r>
          </a:p>
          <a:p>
            <a:pPr lvl="1"/>
            <a:r>
              <a:rPr lang="en-US"/>
              <a:t>Control data redundancies by using common attributes shared by tables</a:t>
            </a:r>
          </a:p>
          <a:p>
            <a:pPr lvl="1"/>
            <a:r>
              <a:rPr lang="en-US"/>
              <a:t>Crucial to exercising data redundancy control</a:t>
            </a:r>
          </a:p>
          <a:p>
            <a:r>
              <a:rPr lang="en-US"/>
              <a:t>Sometimes, data redundancy is necessary</a:t>
            </a:r>
          </a:p>
        </p:txBody>
      </p:sp>
    </p:spTree>
    <p:extLst>
      <p:ext uri="{BB962C8B-B14F-4D97-AF65-F5344CB8AC3E}">
        <p14:creationId xmlns:p14="http://schemas.microsoft.com/office/powerpoint/2010/main" val="1278104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en-US"/>
              <a:t>Data Redundancy Revisited (continued)</a:t>
            </a:r>
          </a:p>
        </p:txBody>
      </p:sp>
      <p:pic>
        <p:nvPicPr>
          <p:cNvPr id="257040" name="Picture 16" descr="Fig03-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8" y="1219201"/>
            <a:ext cx="5414962" cy="505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199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Data Redundancy Revisited (continued)</a:t>
            </a:r>
          </a:p>
        </p:txBody>
      </p:sp>
      <p:pic>
        <p:nvPicPr>
          <p:cNvPr id="258063" name="Picture 15" descr="Fig03-3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2209800"/>
            <a:ext cx="7391400" cy="3200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732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1 example each for the type of relationship below:</a:t>
            </a:r>
          </a:p>
          <a:p>
            <a:pPr lvl="1"/>
            <a:r>
              <a:rPr lang="en-US" dirty="0"/>
              <a:t>1:1</a:t>
            </a:r>
          </a:p>
          <a:p>
            <a:pPr lvl="1"/>
            <a:r>
              <a:rPr lang="en-US" dirty="0"/>
              <a:t>1:M</a:t>
            </a:r>
          </a:p>
          <a:p>
            <a:pPr lvl="1"/>
            <a:r>
              <a:rPr lang="en-US" dirty="0"/>
              <a:t>M:N</a:t>
            </a:r>
          </a:p>
          <a:p>
            <a:r>
              <a:rPr lang="en-US" dirty="0"/>
              <a:t>Explain how to resolve M:N relationship using the example above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/>
              <a:t>Quick Review Question</a:t>
            </a:r>
          </a:p>
        </p:txBody>
      </p:sp>
    </p:spTree>
    <p:extLst>
      <p:ext uri="{BB962C8B-B14F-4D97-AF65-F5344CB8AC3E}">
        <p14:creationId xmlns:p14="http://schemas.microsoft.com/office/powerpoint/2010/main" val="1110200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Each table row must have a primary key which uniquely identifies all attributes </a:t>
            </a:r>
          </a:p>
          <a:p>
            <a:pPr>
              <a:lnSpc>
                <a:spcPct val="80000"/>
              </a:lnSpc>
            </a:pPr>
            <a:r>
              <a:rPr lang="en-US" dirty="0"/>
              <a:t>Tables can be linked by common attributes. Thus, the primary key of one table can appear as the foreign key in another table to which it is linked</a:t>
            </a:r>
          </a:p>
          <a:p>
            <a:pPr>
              <a:lnSpc>
                <a:spcPct val="80000"/>
              </a:lnSpc>
            </a:pPr>
            <a:r>
              <a:rPr lang="en-US" dirty="0"/>
              <a:t>Good design begins by identifying appropriate entities and attributes and the relationships among the entities. Those relationships (1:1, 1:M, and M:N) can be represented using ERDs.</a:t>
            </a:r>
          </a:p>
          <a:p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88465" y="411164"/>
            <a:ext cx="7690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36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36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366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7095" y="569139"/>
            <a:ext cx="5623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Question and Answer Session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114801" y="22860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9600" dirty="0">
                <a:ea typeface="新細明體" pitchFamily="18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4501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Components of ER model</a:t>
            </a:r>
          </a:p>
          <a:p>
            <a:r>
              <a:rPr lang="en-US" dirty="0"/>
              <a:t>Types of attributes</a:t>
            </a:r>
          </a:p>
          <a:p>
            <a:r>
              <a:rPr lang="en-US" dirty="0"/>
              <a:t>Connectivity and Cardinality</a:t>
            </a:r>
          </a:p>
          <a:p>
            <a:endParaRPr lang="en-US" dirty="0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848067" y="569139"/>
            <a:ext cx="45047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u="sng" dirty="0">
                <a:solidFill>
                  <a:srgbClr val="003366"/>
                </a:solidFill>
              </a:rPr>
              <a:t>What we will cover next</a:t>
            </a:r>
            <a:endParaRPr lang="en-US" altLang="en-US" u="sng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13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At the end of this topic, You should be able to</a:t>
            </a:r>
          </a:p>
          <a:p>
            <a:pPr lvl="1"/>
            <a:r>
              <a:rPr lang="en-US" b="1" dirty="0">
                <a:latin typeface="Century Gothic" panose="020B0502020202020204" pitchFamily="34" charset="0"/>
                <a:ea typeface="新細明體" pitchFamily="18" charset="-120"/>
              </a:rPr>
              <a:t>Explain 3 types of relationship between entities</a:t>
            </a:r>
          </a:p>
          <a:p>
            <a:pPr lvl="1"/>
            <a:r>
              <a:rPr lang="en-US" b="1" dirty="0">
                <a:latin typeface="Century Gothic" panose="020B0502020202020204" pitchFamily="34" charset="0"/>
                <a:ea typeface="新細明體" pitchFamily="18" charset="-120"/>
              </a:rPr>
              <a:t>Construct a simple relational model</a:t>
            </a:r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211536" y="350198"/>
            <a:ext cx="38363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21281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0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2000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1:1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1:M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M:N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1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Relationships within the Relational Database</a:t>
            </a:r>
          </a:p>
        </p:txBody>
      </p:sp>
      <p:sp>
        <p:nvSpPr>
          <p:cNvPr id="23347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1:M relationship </a:t>
            </a:r>
          </a:p>
          <a:p>
            <a:pPr lvl="1"/>
            <a:r>
              <a:rPr lang="en-US" sz="2200"/>
              <a:t>Relational modeling ideal</a:t>
            </a:r>
          </a:p>
          <a:p>
            <a:pPr lvl="1"/>
            <a:r>
              <a:rPr lang="en-US" sz="2200"/>
              <a:t>Should be the norm in any relational database design</a:t>
            </a:r>
          </a:p>
          <a:p>
            <a:r>
              <a:rPr lang="en-US" sz="2400"/>
              <a:t>1:1 relationship	</a:t>
            </a:r>
          </a:p>
          <a:p>
            <a:pPr lvl="1"/>
            <a:r>
              <a:rPr lang="en-US" sz="2200"/>
              <a:t>Should be rare in any relational database design</a:t>
            </a:r>
          </a:p>
          <a:p>
            <a:r>
              <a:rPr lang="en-US" sz="2400"/>
              <a:t>M:N relationships </a:t>
            </a:r>
          </a:p>
          <a:p>
            <a:pPr lvl="1"/>
            <a:r>
              <a:rPr lang="en-US" sz="2200"/>
              <a:t>Cannot be implemented as such in the relational model</a:t>
            </a:r>
          </a:p>
          <a:p>
            <a:pPr lvl="1"/>
            <a:r>
              <a:rPr lang="en-US" sz="2200"/>
              <a:t>M:N relationships can be changed into two 1:M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09394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1:M Relationship</a:t>
            </a:r>
          </a:p>
        </p:txBody>
      </p:sp>
      <p:sp>
        <p:nvSpPr>
          <p:cNvPr id="2345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Relational database norm</a:t>
            </a:r>
          </a:p>
          <a:p>
            <a:r>
              <a:rPr lang="en-US"/>
              <a:t>Found in any database environment </a:t>
            </a:r>
          </a:p>
        </p:txBody>
      </p:sp>
    </p:spTree>
    <p:extLst>
      <p:ext uri="{BB962C8B-B14F-4D97-AF65-F5344CB8AC3E}">
        <p14:creationId xmlns:p14="http://schemas.microsoft.com/office/powerpoint/2010/main" val="1685219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1066800"/>
          </a:xfrm>
        </p:spPr>
        <p:txBody>
          <a:bodyPr/>
          <a:lstStyle/>
          <a:p>
            <a:r>
              <a:rPr lang="en-US"/>
              <a:t>The 1:M Relationship (continued)</a:t>
            </a:r>
          </a:p>
        </p:txBody>
      </p:sp>
      <p:pic>
        <p:nvPicPr>
          <p:cNvPr id="240651" name="Picture 11" descr="Fig03-18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5600" y="1905001"/>
            <a:ext cx="6248400" cy="34020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189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1066800"/>
          </a:xfrm>
        </p:spPr>
        <p:txBody>
          <a:bodyPr/>
          <a:lstStyle/>
          <a:p>
            <a:r>
              <a:rPr lang="en-US"/>
              <a:t>The 1:M Relationship (continued)</a:t>
            </a:r>
          </a:p>
        </p:txBody>
      </p:sp>
      <p:pic>
        <p:nvPicPr>
          <p:cNvPr id="241675" name="Picture 11" descr="Fig03-19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0" y="1600200"/>
            <a:ext cx="7848600" cy="4572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417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914400"/>
          </a:xfrm>
        </p:spPr>
        <p:txBody>
          <a:bodyPr/>
          <a:lstStyle/>
          <a:p>
            <a:r>
              <a:rPr lang="en-US"/>
              <a:t>The 1:M Relationship (continued)</a:t>
            </a:r>
          </a:p>
        </p:txBody>
      </p:sp>
      <p:pic>
        <p:nvPicPr>
          <p:cNvPr id="244747" name="Picture 11" descr="Fig03-2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0400" y="2133600"/>
            <a:ext cx="5486400" cy="32575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992677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1614</TotalTime>
  <Pages>11</Pages>
  <Words>630</Words>
  <Application>Microsoft Office PowerPoint</Application>
  <PresentationFormat>Widescreen</PresentationFormat>
  <Paragraphs>104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Century Gothic</vt:lpstr>
      <vt:lpstr>Montserrat</vt:lpstr>
      <vt:lpstr>PT Sans</vt:lpstr>
      <vt:lpstr>UCTI-Template-foundation-level</vt:lpstr>
      <vt:lpstr>Database Systems AICT005-4-1-Database Systems (version1)</vt:lpstr>
      <vt:lpstr>Topic &amp; Structure of The Lesson</vt:lpstr>
      <vt:lpstr>Learning Outcomes</vt:lpstr>
      <vt:lpstr>Key Terms You Must Be Able To Use</vt:lpstr>
      <vt:lpstr>Relationships within the Relational Database</vt:lpstr>
      <vt:lpstr>The 1:M Relationship</vt:lpstr>
      <vt:lpstr>The 1:M Relationship (continued)</vt:lpstr>
      <vt:lpstr>The 1:M Relationship (continued)</vt:lpstr>
      <vt:lpstr>The 1:M Relationship (continued)</vt:lpstr>
      <vt:lpstr>The 1:M Relationship (continued)</vt:lpstr>
      <vt:lpstr>The 1:1 Relationship</vt:lpstr>
      <vt:lpstr>The 1:1 Relationship (continued)</vt:lpstr>
      <vt:lpstr>The 1:1 Relationship (continued)</vt:lpstr>
      <vt:lpstr>The M:N Relationship</vt:lpstr>
      <vt:lpstr>The M:N Relationship (continued)</vt:lpstr>
      <vt:lpstr>The M:N Relationship (continued)</vt:lpstr>
      <vt:lpstr>The M:N Relationship (continued)</vt:lpstr>
      <vt:lpstr>The M:N Relationship (continued)</vt:lpstr>
      <vt:lpstr>The M:N Relationship (continued)</vt:lpstr>
      <vt:lpstr>The M:N Relationship (continued)</vt:lpstr>
      <vt:lpstr>The M:N Relationship (continued)</vt:lpstr>
      <vt:lpstr>The M:N Relationship (continued)</vt:lpstr>
      <vt:lpstr>Data Redundancy Revisited</vt:lpstr>
      <vt:lpstr>Data Redundancy Revisited (continued)</vt:lpstr>
      <vt:lpstr>Data Redundancy Revisited (continued)</vt:lpstr>
      <vt:lpstr>Quick Review Question</vt:lpstr>
      <vt:lpstr>PowerPoint Presentation</vt:lpstr>
      <vt:lpstr>Question and Answer Session</vt:lpstr>
      <vt:lpstr>What we will cover next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Lai Chew Ping</cp:lastModifiedBy>
  <cp:revision>337</cp:revision>
  <cp:lastPrinted>2023-02-03T03:07:34Z</cp:lastPrinted>
  <dcterms:created xsi:type="dcterms:W3CDTF">2005-08-02T10:18:20Z</dcterms:created>
  <dcterms:modified xsi:type="dcterms:W3CDTF">2023-12-06T06:50:07Z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